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38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8DC1B-9DB3-42A0-BABA-4D15068777BB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D5DEA-652B-47EA-909A-671187AD0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7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8479D-2440-4F4F-8CA8-100B03F4C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1DEBF2-C9A4-47C4-B4E4-AFAEAB283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0A531-3841-4BE5-A9F0-AADFF590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BE95B-431B-483F-A8BC-54F728E4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DFFF2-86CF-4875-AFBF-B4C8FCF2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0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5367D-75AA-444F-BDB5-97CF5004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8F20D9-CD1C-4F81-8EF0-9B40410E3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9A6BDB-4AA8-41A0-9022-DE06B3C2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03070-8658-4B9A-9D6E-BEBD27E80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A94BCE-1488-4732-AD6E-2E9B463C8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84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B83366-2A92-4118-90B2-0F68BBD9C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032964-5474-4A7A-9129-F92F13BD5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F7B73-B031-4A1A-B8BB-F75F59F6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AC4F64-D243-4652-8A96-89FE0304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C816A-5EC9-4DEA-A41D-0B9601BE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7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83E6A-9F7C-4A97-A474-E8E04F11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4DC53A-732B-4224-B12E-F732CB361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B146D-2304-497D-A412-8A50B96E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3040F-4E0C-4199-BA8F-E6836F32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B7145D-4853-4B3A-97F8-3A1927A9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7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AC86F-2052-4277-8278-BE8392D6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C9169F-98D6-47B9-B0E1-44BDDAC53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C0C47D-54B8-4FB6-A8A8-B7BDADB90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74C95-873C-416F-9EFC-7699A9B6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04F1D-8430-4AAD-8495-909E96BC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143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EBE23-4A9A-4E0B-8D08-A36986CD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DDBB1-4700-4F70-9070-BDA90C24F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41CD45-8B81-423D-8DDF-3C4EF81CC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B68582-7334-42E9-B41E-F4CC1519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390749-AB9A-490F-8F08-0C9E5410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62F081-77EF-445B-B57C-4F96AFFF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469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EF7C1-C5E2-4C8C-BFA5-FD6AE224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7AA88F-650E-4BDF-A813-A04858CE3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A2D139-36AE-4205-AE8E-B71C66EA7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CB36C4-7BCD-4C00-9DDD-BA60BA03A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820143-6ACE-4471-B719-7216D7228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6B8C58-6C90-4D75-9F82-6858B92B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15A9F6-B43C-48D1-B1CA-839D748A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2F14BE-C7CD-43C5-B105-D15087D8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85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5F4DB-F88C-43E9-AB08-BD1612CA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85460A-7725-490E-A6BD-4700A7AE7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2C4E6-06EC-4CE9-9D39-C2903EB8A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5805C3-7AA7-48D3-B5FD-32620D8F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6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8A0B63-F553-467B-9D36-E27BBAE61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59499F-D8F8-43D4-BF27-818AD9A16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F831-54DE-4EBA-B9F5-0325D242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61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82F9B-BF2C-4769-8B71-AD508B8B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987B1C-020C-4112-B47B-DC9228C6E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0ACC27-7E87-4182-AC52-D024F80A7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4F4597-C629-41A8-9F4B-DD9B16B3D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A965B8-8C96-4FF8-9B8B-E96E1CDF9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5F55B1-F445-480D-B959-57A66686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7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EF5F5-5F17-4977-90C8-1BF82D83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9AFC32-EEB0-47AA-B483-09934404B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D4B51-ADC1-4BBC-AF39-A53506D18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EE31D5-2B56-43AC-85DC-B4945102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0D8E3-81E1-48F4-96FB-43AF0632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39C480-D014-4ECD-B8EE-4D53C2D8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6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979129-D7A4-4B4E-A206-02201737A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70F069-4A59-4546-8DC3-F6A25C964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98FE19-E190-44A2-9267-1635E2366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05677-8DCF-4C5B-9440-C527D68B2CB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FA188-5AAC-49AA-B251-33BA85966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845CF-5809-41E5-985A-48C9E7F09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4C265-0179-4690-B2C4-0F598A6EB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1.jpeg"/><Relationship Id="rId17" Type="http://schemas.openxmlformats.org/officeDocument/2006/relationships/image" Target="../media/image26.svg"/><Relationship Id="rId2" Type="http://schemas.openxmlformats.org/officeDocument/2006/relationships/image" Target="../media/image1.jpe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20.jpeg"/><Relationship Id="rId5" Type="http://schemas.openxmlformats.org/officeDocument/2006/relationships/image" Target="../media/image13.png"/><Relationship Id="rId15" Type="http://schemas.openxmlformats.org/officeDocument/2006/relationships/image" Target="../media/image24.jpg"/><Relationship Id="rId10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16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616E45-81DC-4F36-8583-903949CDA1D9}"/>
              </a:ext>
            </a:extLst>
          </p:cNvPr>
          <p:cNvSpPr/>
          <p:nvPr/>
        </p:nvSpPr>
        <p:spPr>
          <a:xfrm>
            <a:off x="601770" y="339374"/>
            <a:ext cx="5242938" cy="6176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FF2E8A-BDDE-4357-B611-1EA9F4D24136}"/>
              </a:ext>
            </a:extLst>
          </p:cNvPr>
          <p:cNvSpPr/>
          <p:nvPr/>
        </p:nvSpPr>
        <p:spPr>
          <a:xfrm>
            <a:off x="601770" y="339374"/>
            <a:ext cx="5242938" cy="573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A8BE331-2454-41B3-A2E0-097204168015}"/>
              </a:ext>
            </a:extLst>
          </p:cNvPr>
          <p:cNvSpPr/>
          <p:nvPr/>
        </p:nvSpPr>
        <p:spPr>
          <a:xfrm rot="5400000">
            <a:off x="5133927" y="400750"/>
            <a:ext cx="412378" cy="45075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4CA4C4FF-9DB4-4B8C-8C88-2D3264C5A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863467"/>
              </p:ext>
            </p:extLst>
          </p:nvPr>
        </p:nvGraphicFramePr>
        <p:xfrm>
          <a:off x="771131" y="4061102"/>
          <a:ext cx="4882192" cy="217277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882192">
                  <a:extLst>
                    <a:ext uri="{9D8B030D-6E8A-4147-A177-3AD203B41FA5}">
                      <a16:colId xmlns:a16="http://schemas.microsoft.com/office/drawing/2014/main" val="3849888985"/>
                    </a:ext>
                  </a:extLst>
                </a:gridCol>
              </a:tblGrid>
              <a:tr h="724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AA</a:t>
                      </a:r>
                      <a:r>
                        <a:rPr lang="ko-KR" altLang="en-US" dirty="0"/>
                        <a:t>청과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18645"/>
                  </a:ext>
                </a:extLst>
              </a:tr>
              <a:tr h="14485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983163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E546B4B-1C21-4FAF-B9AE-9EA6B321B96E}"/>
              </a:ext>
            </a:extLst>
          </p:cNvPr>
          <p:cNvSpPr/>
          <p:nvPr/>
        </p:nvSpPr>
        <p:spPr>
          <a:xfrm>
            <a:off x="744682" y="419936"/>
            <a:ext cx="2468802" cy="4123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돋보기 단색으로 채워진">
            <a:extLst>
              <a:ext uri="{FF2B5EF4-FFF2-40B4-BE49-F238E27FC236}">
                <a16:creationId xmlns:a16="http://schemas.microsoft.com/office/drawing/2014/main" id="{F2560A79-16BB-487F-B638-96FC2B562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300" y="463025"/>
            <a:ext cx="341697" cy="326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42E5D6-16DD-45EA-81B2-E3DAE157330B}"/>
              </a:ext>
            </a:extLst>
          </p:cNvPr>
          <p:cNvSpPr txBox="1"/>
          <p:nvPr/>
        </p:nvSpPr>
        <p:spPr>
          <a:xfrm>
            <a:off x="4078066" y="463025"/>
            <a:ext cx="10859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</a:rPr>
              <a:t>단골 마켓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2E9950-055E-4DF5-8AB9-7630F4017D7B}"/>
              </a:ext>
            </a:extLst>
          </p:cNvPr>
          <p:cNvSpPr txBox="1"/>
          <p:nvPr/>
        </p:nvSpPr>
        <p:spPr>
          <a:xfrm>
            <a:off x="1153499" y="463024"/>
            <a:ext cx="2079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가게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과일 검색하기</a:t>
            </a:r>
          </a:p>
        </p:txBody>
      </p:sp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71746BA0-9670-411C-ACB3-FA7A46A51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31" y="1049976"/>
            <a:ext cx="4882192" cy="2849107"/>
          </a:xfrm>
          <a:prstGeom prst="rect">
            <a:avLst/>
          </a:prstGeom>
        </p:spPr>
      </p:pic>
      <p:pic>
        <p:nvPicPr>
          <p:cNvPr id="26" name="그래픽 25" descr="표식 단색으로 채워진">
            <a:extLst>
              <a:ext uri="{FF2B5EF4-FFF2-40B4-BE49-F238E27FC236}">
                <a16:creationId xmlns:a16="http://schemas.microsoft.com/office/drawing/2014/main" id="{0729713B-A054-4F0B-A2FD-B55D69A29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5720" y="2195902"/>
            <a:ext cx="572828" cy="546847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912C7891-E7EC-4C5E-B3A5-56A94B9B9E93}"/>
              </a:ext>
            </a:extLst>
          </p:cNvPr>
          <p:cNvGrpSpPr/>
          <p:nvPr/>
        </p:nvGrpSpPr>
        <p:grpSpPr>
          <a:xfrm>
            <a:off x="979306" y="1071267"/>
            <a:ext cx="2356581" cy="1615196"/>
            <a:chOff x="6866965" y="1201272"/>
            <a:chExt cx="3648635" cy="2741244"/>
          </a:xfrm>
          <a:solidFill>
            <a:schemeClr val="bg1"/>
          </a:solidFill>
        </p:grpSpPr>
        <p:sp>
          <p:nvSpPr>
            <p:cNvPr id="21" name="설명선: 아래쪽 화살표 20">
              <a:extLst>
                <a:ext uri="{FF2B5EF4-FFF2-40B4-BE49-F238E27FC236}">
                  <a16:creationId xmlns:a16="http://schemas.microsoft.com/office/drawing/2014/main" id="{18F093F2-8BA3-4C2C-9B02-8E0419F4717D}"/>
                </a:ext>
              </a:extLst>
            </p:cNvPr>
            <p:cNvSpPr/>
            <p:nvPr/>
          </p:nvSpPr>
          <p:spPr>
            <a:xfrm>
              <a:off x="6866965" y="1201272"/>
              <a:ext cx="3648635" cy="2741244"/>
            </a:xfrm>
            <a:prstGeom prst="downArrowCallout">
              <a:avLst>
                <a:gd name="adj1" fmla="val 6125"/>
                <a:gd name="adj2" fmla="val 9841"/>
                <a:gd name="adj3" fmla="val 22597"/>
                <a:gd name="adj4" fmla="val 6841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7C475B-7330-4152-B451-87EEFD265F38}"/>
                </a:ext>
              </a:extLst>
            </p:cNvPr>
            <p:cNvSpPr txBox="1"/>
            <p:nvPr/>
          </p:nvSpPr>
          <p:spPr>
            <a:xfrm>
              <a:off x="8168118" y="1287327"/>
              <a:ext cx="1046328" cy="44101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AA</a:t>
              </a:r>
              <a:r>
                <a:rPr lang="ko-KR" altLang="en-US" sz="1000" dirty="0"/>
                <a:t>청과</a:t>
              </a:r>
              <a:endParaRPr lang="en-US" altLang="ko-KR" sz="1000" dirty="0"/>
            </a:p>
          </p:txBody>
        </p:sp>
        <p:pic>
          <p:nvPicPr>
            <p:cNvPr id="34" name="그림 33" descr="음식, 카운터, 설정, 줄지은이(가) 표시된 사진&#10;&#10;자동 생성된 설명">
              <a:extLst>
                <a:ext uri="{FF2B5EF4-FFF2-40B4-BE49-F238E27FC236}">
                  <a16:creationId xmlns:a16="http://schemas.microsoft.com/office/drawing/2014/main" id="{32DCB8A8-B676-436A-A308-436F50FB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175" y="1768882"/>
              <a:ext cx="1396773" cy="1047578"/>
            </a:xfrm>
            <a:prstGeom prst="rect">
              <a:avLst/>
            </a:prstGeom>
            <a:grpFill/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78FFD8-6B68-4DEB-A6A5-A7B7CDFE61C8}"/>
                </a:ext>
              </a:extLst>
            </p:cNvPr>
            <p:cNvSpPr txBox="1"/>
            <p:nvPr/>
          </p:nvSpPr>
          <p:spPr>
            <a:xfrm>
              <a:off x="8530428" y="1814398"/>
              <a:ext cx="1969091" cy="9402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∙ </a:t>
              </a:r>
              <a:r>
                <a:rPr lang="ko-KR" altLang="en-US" sz="1000" dirty="0" err="1"/>
                <a:t>홍로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특상</a:t>
              </a:r>
              <a:endParaRPr lang="en-US" altLang="ko-KR" sz="1000" dirty="0"/>
            </a:p>
            <a:p>
              <a:r>
                <a:rPr lang="ko-KR" altLang="en-US" sz="1000" dirty="0"/>
                <a:t>∙ </a:t>
              </a:r>
              <a:r>
                <a:rPr lang="en-US" altLang="ko-KR" sz="1000" dirty="0"/>
                <a:t>1000</a:t>
              </a:r>
              <a:r>
                <a:rPr lang="ko-KR" altLang="en-US" sz="1000" dirty="0"/>
                <a:t>원 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개당</a:t>
              </a:r>
              <a:r>
                <a:rPr lang="en-US" altLang="ko-KR" sz="1000" dirty="0"/>
                <a:t>)</a:t>
              </a:r>
            </a:p>
            <a:p>
              <a:r>
                <a:rPr lang="ko-KR" altLang="en-US" sz="1000" dirty="0"/>
                <a:t>∙ </a:t>
              </a:r>
              <a:r>
                <a:rPr lang="en-US" altLang="ko-KR" sz="1000" dirty="0"/>
                <a:t>07-23</a:t>
              </a:r>
              <a:r>
                <a:rPr lang="ko-KR" altLang="en-US" sz="1000" dirty="0"/>
                <a:t>일 들어옴</a:t>
              </a:r>
            </a:p>
          </p:txBody>
        </p:sp>
      </p:grpSp>
      <p:pic>
        <p:nvPicPr>
          <p:cNvPr id="38" name="그래픽 37" descr="표식 단색으로 채워진">
            <a:extLst>
              <a:ext uri="{FF2B5EF4-FFF2-40B4-BE49-F238E27FC236}">
                <a16:creationId xmlns:a16="http://schemas.microsoft.com/office/drawing/2014/main" id="{D4428401-5EB1-48F1-AA9A-6C6A7EF7D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28996" y="2279968"/>
            <a:ext cx="457200" cy="457200"/>
          </a:xfrm>
          <a:prstGeom prst="rect">
            <a:avLst/>
          </a:prstGeom>
        </p:spPr>
      </p:pic>
      <p:pic>
        <p:nvPicPr>
          <p:cNvPr id="39" name="그래픽 38" descr="표식 단색으로 채워진">
            <a:extLst>
              <a:ext uri="{FF2B5EF4-FFF2-40B4-BE49-F238E27FC236}">
                <a16:creationId xmlns:a16="http://schemas.microsoft.com/office/drawing/2014/main" id="{65047D08-6EBF-4895-ABE5-1B3AADECB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0785" y="2051577"/>
            <a:ext cx="457200" cy="457200"/>
          </a:xfrm>
          <a:prstGeom prst="rect">
            <a:avLst/>
          </a:prstGeom>
        </p:spPr>
      </p:pic>
      <p:pic>
        <p:nvPicPr>
          <p:cNvPr id="40" name="그래픽 39" descr="표식 단색으로 채워진">
            <a:extLst>
              <a:ext uri="{FF2B5EF4-FFF2-40B4-BE49-F238E27FC236}">
                <a16:creationId xmlns:a16="http://schemas.microsoft.com/office/drawing/2014/main" id="{F3662EA9-EA88-47E6-A329-E37CC24B87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40967" y="3371802"/>
            <a:ext cx="457200" cy="45720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F851915-88B5-4CD9-9CD2-8CA5415B7643}"/>
              </a:ext>
            </a:extLst>
          </p:cNvPr>
          <p:cNvSpPr/>
          <p:nvPr/>
        </p:nvSpPr>
        <p:spPr>
          <a:xfrm>
            <a:off x="901086" y="4902472"/>
            <a:ext cx="1403027" cy="1138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래픽 54" descr="아키텍처 단색으로 채워진">
            <a:extLst>
              <a:ext uri="{FF2B5EF4-FFF2-40B4-BE49-F238E27FC236}">
                <a16:creationId xmlns:a16="http://schemas.microsoft.com/office/drawing/2014/main" id="{BBB192A1-4050-436C-B34C-87CB822E0A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8997" y="4890582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1266AC0-F728-4DA6-9F94-D8D3B4DA12DE}"/>
              </a:ext>
            </a:extLst>
          </p:cNvPr>
          <p:cNvSpPr txBox="1"/>
          <p:nvPr/>
        </p:nvSpPr>
        <p:spPr>
          <a:xfrm>
            <a:off x="979306" y="5683548"/>
            <a:ext cx="119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가게 사진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DAC2CD6-8145-4AB9-A502-A77690E91FEF}"/>
              </a:ext>
            </a:extLst>
          </p:cNvPr>
          <p:cNvSpPr/>
          <p:nvPr/>
        </p:nvSpPr>
        <p:spPr>
          <a:xfrm>
            <a:off x="2575690" y="4902472"/>
            <a:ext cx="2910430" cy="1138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</a:rPr>
              <a:t>AA</a:t>
            </a:r>
            <a:r>
              <a:rPr lang="ko-KR" altLang="en-US" dirty="0">
                <a:solidFill>
                  <a:schemeClr val="tx1"/>
                </a:solidFill>
              </a:rPr>
              <a:t> 청과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번호 </a:t>
            </a:r>
            <a:r>
              <a:rPr lang="en-US" altLang="ko-KR" sz="1200" dirty="0">
                <a:solidFill>
                  <a:schemeClr val="tx1"/>
                </a:solidFill>
              </a:rPr>
              <a:t>: 02-123-4567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주소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서울시 </a:t>
            </a:r>
            <a:r>
              <a:rPr lang="en-US" altLang="ko-KR" sz="1200" dirty="0">
                <a:solidFill>
                  <a:schemeClr val="tx1"/>
                </a:solidFill>
              </a:rPr>
              <a:t>~~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accent1"/>
                </a:solidFill>
              </a:rPr>
              <a:t>상품 </a:t>
            </a:r>
            <a:r>
              <a:rPr lang="ko-KR" altLang="en-US" sz="1200" dirty="0" err="1">
                <a:solidFill>
                  <a:schemeClr val="accent1"/>
                </a:solidFill>
              </a:rPr>
              <a:t>보러가기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28498B-27AD-4719-9429-109594FB8631}"/>
              </a:ext>
            </a:extLst>
          </p:cNvPr>
          <p:cNvSpPr/>
          <p:nvPr/>
        </p:nvSpPr>
        <p:spPr>
          <a:xfrm>
            <a:off x="6415629" y="339374"/>
            <a:ext cx="5242938" cy="6176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56BF9A-446D-420F-ABB4-6E1735B4C024}"/>
              </a:ext>
            </a:extLst>
          </p:cNvPr>
          <p:cNvSpPr/>
          <p:nvPr/>
        </p:nvSpPr>
        <p:spPr>
          <a:xfrm>
            <a:off x="6415629" y="339374"/>
            <a:ext cx="5242938" cy="573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9B2DDBC-4BA2-4562-984F-B9283E57D8CF}"/>
              </a:ext>
            </a:extLst>
          </p:cNvPr>
          <p:cNvSpPr/>
          <p:nvPr/>
        </p:nvSpPr>
        <p:spPr>
          <a:xfrm rot="5400000">
            <a:off x="10947786" y="400750"/>
            <a:ext cx="412378" cy="45075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2" name="표 12">
            <a:extLst>
              <a:ext uri="{FF2B5EF4-FFF2-40B4-BE49-F238E27FC236}">
                <a16:creationId xmlns:a16="http://schemas.microsoft.com/office/drawing/2014/main" id="{E8F83F68-7879-4D9B-A743-217E882B1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475768"/>
              </p:ext>
            </p:extLst>
          </p:nvPr>
        </p:nvGraphicFramePr>
        <p:xfrm>
          <a:off x="6586247" y="1070216"/>
          <a:ext cx="4882192" cy="208705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882192">
                  <a:extLst>
                    <a:ext uri="{9D8B030D-6E8A-4147-A177-3AD203B41FA5}">
                      <a16:colId xmlns:a16="http://schemas.microsoft.com/office/drawing/2014/main" val="3849888985"/>
                    </a:ext>
                  </a:extLst>
                </a:gridCol>
              </a:tblGrid>
              <a:tr h="695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AA</a:t>
                      </a:r>
                      <a:r>
                        <a:rPr lang="ko-KR" altLang="en-US" dirty="0"/>
                        <a:t>청과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18645"/>
                  </a:ext>
                </a:extLst>
              </a:tr>
              <a:tr h="13913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983163"/>
                  </a:ext>
                </a:extLst>
              </a:tr>
            </a:tbl>
          </a:graphicData>
        </a:graphic>
      </p:graphicFrame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80B7898-FA40-4CBA-A141-3840698FB266}"/>
              </a:ext>
            </a:extLst>
          </p:cNvPr>
          <p:cNvSpPr/>
          <p:nvPr/>
        </p:nvSpPr>
        <p:spPr>
          <a:xfrm>
            <a:off x="6558541" y="419936"/>
            <a:ext cx="2468802" cy="4123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래픽 63" descr="돋보기 단색으로 채워진">
            <a:extLst>
              <a:ext uri="{FF2B5EF4-FFF2-40B4-BE49-F238E27FC236}">
                <a16:creationId xmlns:a16="http://schemas.microsoft.com/office/drawing/2014/main" id="{E9F2FBB5-BDBF-40ED-82C4-4AD5AC6E7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159" y="463025"/>
            <a:ext cx="341697" cy="32619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5A67F7C-C1C5-4A5F-9E40-C01EDC862658}"/>
              </a:ext>
            </a:extLst>
          </p:cNvPr>
          <p:cNvSpPr txBox="1"/>
          <p:nvPr/>
        </p:nvSpPr>
        <p:spPr>
          <a:xfrm>
            <a:off x="9891925" y="463025"/>
            <a:ext cx="10859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</a:rPr>
              <a:t>단골 마켓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CDF8BC-3285-43A6-A694-4191F09A5F7C}"/>
              </a:ext>
            </a:extLst>
          </p:cNvPr>
          <p:cNvSpPr txBox="1"/>
          <p:nvPr/>
        </p:nvSpPr>
        <p:spPr>
          <a:xfrm>
            <a:off x="6967358" y="463024"/>
            <a:ext cx="2079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가게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과일 검색하기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715EBA9-D342-4D43-8002-E12C6611C3B6}"/>
              </a:ext>
            </a:extLst>
          </p:cNvPr>
          <p:cNvSpPr/>
          <p:nvPr/>
        </p:nvSpPr>
        <p:spPr>
          <a:xfrm>
            <a:off x="6818737" y="1897272"/>
            <a:ext cx="1403027" cy="1138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래픽 77" descr="아키텍처 단색으로 채워진">
            <a:extLst>
              <a:ext uri="{FF2B5EF4-FFF2-40B4-BE49-F238E27FC236}">
                <a16:creationId xmlns:a16="http://schemas.microsoft.com/office/drawing/2014/main" id="{104337B9-E7A5-4238-AAC4-875F772C44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6648" y="1885382"/>
            <a:ext cx="914400" cy="914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4A210EE-2C47-494B-BD9B-E28BBB6271F0}"/>
              </a:ext>
            </a:extLst>
          </p:cNvPr>
          <p:cNvSpPr txBox="1"/>
          <p:nvPr/>
        </p:nvSpPr>
        <p:spPr>
          <a:xfrm>
            <a:off x="6896957" y="2678348"/>
            <a:ext cx="119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가게 사진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651ABF-082B-4946-87BC-E846995C19B8}"/>
              </a:ext>
            </a:extLst>
          </p:cNvPr>
          <p:cNvSpPr/>
          <p:nvPr/>
        </p:nvSpPr>
        <p:spPr>
          <a:xfrm>
            <a:off x="8358117" y="1881235"/>
            <a:ext cx="2910430" cy="1138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</a:rPr>
              <a:t>AA</a:t>
            </a:r>
            <a:r>
              <a:rPr lang="ko-KR" altLang="en-US" dirty="0">
                <a:solidFill>
                  <a:schemeClr val="tx1"/>
                </a:solidFill>
              </a:rPr>
              <a:t> 청과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번호 </a:t>
            </a:r>
            <a:r>
              <a:rPr lang="en-US" altLang="ko-KR" sz="1200" dirty="0">
                <a:solidFill>
                  <a:schemeClr val="tx1"/>
                </a:solidFill>
              </a:rPr>
              <a:t>: 02-123-4567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주소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서울시 </a:t>
            </a:r>
            <a:r>
              <a:rPr lang="en-US" altLang="ko-KR" sz="1200" dirty="0">
                <a:solidFill>
                  <a:schemeClr val="tx1"/>
                </a:solidFill>
              </a:rPr>
              <a:t>~~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accent1"/>
                </a:solidFill>
              </a:rPr>
              <a:t>상품 </a:t>
            </a:r>
            <a:r>
              <a:rPr lang="ko-KR" altLang="en-US" sz="1200" dirty="0" err="1">
                <a:solidFill>
                  <a:schemeClr val="accent1"/>
                </a:solidFill>
              </a:rPr>
              <a:t>보러가기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8E741E0-5BA8-467F-A69A-AA2C474AA7ED}"/>
              </a:ext>
            </a:extLst>
          </p:cNvPr>
          <p:cNvSpPr/>
          <p:nvPr/>
        </p:nvSpPr>
        <p:spPr>
          <a:xfrm>
            <a:off x="6586247" y="3443719"/>
            <a:ext cx="2405983" cy="29512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BC2CCE12-F8FB-4814-BEE7-6534E085A2C4}"/>
              </a:ext>
            </a:extLst>
          </p:cNvPr>
          <p:cNvSpPr/>
          <p:nvPr/>
        </p:nvSpPr>
        <p:spPr>
          <a:xfrm>
            <a:off x="9062456" y="3443718"/>
            <a:ext cx="2405983" cy="29512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 descr="팬, 야채, 여러개, 요리된이(가) 표시된 사진&#10;&#10;자동 생성된 설명">
            <a:extLst>
              <a:ext uri="{FF2B5EF4-FFF2-40B4-BE49-F238E27FC236}">
                <a16:creationId xmlns:a16="http://schemas.microsoft.com/office/drawing/2014/main" id="{442F93B2-3854-490F-B7DA-659D69DDF8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957" y="3637609"/>
            <a:ext cx="1829948" cy="1474551"/>
          </a:xfrm>
          <a:prstGeom prst="rect">
            <a:avLst/>
          </a:prstGeom>
        </p:spPr>
      </p:pic>
      <p:pic>
        <p:nvPicPr>
          <p:cNvPr id="98" name="그래픽 97" descr="카메라 단색으로 채워진">
            <a:extLst>
              <a:ext uri="{FF2B5EF4-FFF2-40B4-BE49-F238E27FC236}">
                <a16:creationId xmlns:a16="http://schemas.microsoft.com/office/drawing/2014/main" id="{FC9A3716-114C-44E1-8976-D4ECD17C07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6276" y="333504"/>
            <a:ext cx="556246" cy="556246"/>
          </a:xfrm>
          <a:prstGeom prst="rect">
            <a:avLst/>
          </a:prstGeom>
        </p:spPr>
      </p:pic>
      <p:pic>
        <p:nvPicPr>
          <p:cNvPr id="99" name="그래픽 98" descr="카메라 단색으로 채워진">
            <a:extLst>
              <a:ext uri="{FF2B5EF4-FFF2-40B4-BE49-F238E27FC236}">
                <a16:creationId xmlns:a16="http://schemas.microsoft.com/office/drawing/2014/main" id="{F1E50D13-0C0C-4D4B-88D0-375F77525E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91410" y="342416"/>
            <a:ext cx="556246" cy="55624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2600C50D-20A3-4C3D-AE48-999B6DD43569}"/>
              </a:ext>
            </a:extLst>
          </p:cNvPr>
          <p:cNvSpPr txBox="1"/>
          <p:nvPr/>
        </p:nvSpPr>
        <p:spPr>
          <a:xfrm>
            <a:off x="6896957" y="5157960"/>
            <a:ext cx="182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∙ 곶감 </a:t>
            </a:r>
            <a:r>
              <a:rPr lang="en-US" altLang="ko-KR" sz="1800" dirty="0"/>
              <a:t>(</a:t>
            </a:r>
            <a:r>
              <a:rPr lang="ko-KR" altLang="en-US" sz="1800" dirty="0"/>
              <a:t>상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∙</a:t>
            </a:r>
            <a:r>
              <a:rPr lang="en-US" altLang="ko-KR" dirty="0"/>
              <a:t> 500</a:t>
            </a:r>
            <a:r>
              <a:rPr lang="ko-KR" altLang="en-US" dirty="0"/>
              <a:t>원 </a:t>
            </a:r>
            <a:r>
              <a:rPr lang="en-US" altLang="ko-KR" dirty="0"/>
              <a:t>(</a:t>
            </a:r>
            <a:r>
              <a:rPr lang="ko-KR" altLang="en-US" dirty="0"/>
              <a:t>개당</a:t>
            </a:r>
            <a:r>
              <a:rPr lang="en-US" altLang="ko-KR" dirty="0"/>
              <a:t>)’</a:t>
            </a:r>
          </a:p>
          <a:p>
            <a:r>
              <a:rPr lang="ko-KR" altLang="en-US" sz="1800" dirty="0"/>
              <a:t>∙</a:t>
            </a:r>
            <a:r>
              <a:rPr lang="en-US" altLang="ko-KR" sz="1800" dirty="0"/>
              <a:t> </a:t>
            </a:r>
            <a:r>
              <a:rPr lang="en-US" altLang="ko-KR" sz="1500" dirty="0"/>
              <a:t>07-22</a:t>
            </a:r>
            <a:r>
              <a:rPr lang="ko-KR" altLang="en-US" sz="1500" dirty="0"/>
              <a:t>일 </a:t>
            </a:r>
            <a:r>
              <a:rPr lang="ko-KR" altLang="en-US" sz="1500" dirty="0" err="1"/>
              <a:t>들어움</a:t>
            </a:r>
            <a:endParaRPr lang="ko-KR" altLang="en-US" sz="1500" dirty="0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D693B42D-7413-488B-9D47-C60BFEE0EA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26" y="3637609"/>
            <a:ext cx="1881162" cy="147455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1B3573F-60EA-455F-A583-5AA416ED6C61}"/>
              </a:ext>
            </a:extLst>
          </p:cNvPr>
          <p:cNvSpPr txBox="1"/>
          <p:nvPr/>
        </p:nvSpPr>
        <p:spPr>
          <a:xfrm>
            <a:off x="9324027" y="5174091"/>
            <a:ext cx="182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∙ 블루베리 </a:t>
            </a:r>
            <a:r>
              <a:rPr lang="en-US" altLang="ko-KR" sz="1800" dirty="0"/>
              <a:t>(</a:t>
            </a:r>
            <a:r>
              <a:rPr lang="ko-KR" altLang="en-US" dirty="0"/>
              <a:t>중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∙</a:t>
            </a:r>
            <a:r>
              <a:rPr lang="en-US" altLang="ko-KR" dirty="0"/>
              <a:t> </a:t>
            </a:r>
            <a:r>
              <a:rPr lang="en-US" altLang="ko-KR" sz="1700" dirty="0"/>
              <a:t>5000</a:t>
            </a:r>
            <a:r>
              <a:rPr lang="ko-KR" altLang="en-US" sz="1700" dirty="0"/>
              <a:t>원 </a:t>
            </a:r>
            <a:r>
              <a:rPr lang="en-US" altLang="ko-KR" sz="1700" dirty="0"/>
              <a:t>(</a:t>
            </a:r>
            <a:r>
              <a:rPr lang="ko-KR" altLang="en-US" sz="1700" dirty="0" err="1"/>
              <a:t>키로당</a:t>
            </a:r>
            <a:r>
              <a:rPr lang="en-US" altLang="ko-KR" sz="1700" dirty="0"/>
              <a:t>)</a:t>
            </a:r>
          </a:p>
          <a:p>
            <a:r>
              <a:rPr lang="ko-KR" altLang="en-US" sz="1800" dirty="0"/>
              <a:t>∙</a:t>
            </a:r>
            <a:r>
              <a:rPr lang="en-US" altLang="ko-KR" sz="1800" dirty="0"/>
              <a:t> </a:t>
            </a:r>
            <a:r>
              <a:rPr lang="en-US" altLang="ko-KR" sz="1500" dirty="0"/>
              <a:t>07-22</a:t>
            </a:r>
            <a:r>
              <a:rPr lang="ko-KR" altLang="en-US" sz="1500" dirty="0"/>
              <a:t>일 </a:t>
            </a:r>
            <a:r>
              <a:rPr lang="ko-KR" altLang="en-US" sz="1500" dirty="0" err="1"/>
              <a:t>들어움</a:t>
            </a:r>
            <a:endParaRPr lang="ko-KR" altLang="en-US" sz="1500" dirty="0"/>
          </a:p>
        </p:txBody>
      </p:sp>
      <p:pic>
        <p:nvPicPr>
          <p:cNvPr id="105" name="그래픽 104" descr="별 단색으로 채워진">
            <a:extLst>
              <a:ext uri="{FF2B5EF4-FFF2-40B4-BE49-F238E27FC236}">
                <a16:creationId xmlns:a16="http://schemas.microsoft.com/office/drawing/2014/main" id="{0F62453A-AC06-41B7-88A6-CA2AED1068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64510" y="4082765"/>
            <a:ext cx="375606" cy="37560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25CF0C8-289B-4DD2-A484-C87B9A3BD956}"/>
              </a:ext>
            </a:extLst>
          </p:cNvPr>
          <p:cNvSpPr txBox="1"/>
          <p:nvPr/>
        </p:nvSpPr>
        <p:spPr>
          <a:xfrm>
            <a:off x="4724739" y="4463454"/>
            <a:ext cx="936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u="sng" dirty="0"/>
              <a:t>단골 가게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C6A16DF-48FF-4CDE-88AA-0D07C151F6D4}"/>
              </a:ext>
            </a:extLst>
          </p:cNvPr>
          <p:cNvSpPr txBox="1"/>
          <p:nvPr/>
        </p:nvSpPr>
        <p:spPr>
          <a:xfrm>
            <a:off x="10548099" y="1265661"/>
            <a:ext cx="90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u="sng" dirty="0"/>
              <a:t>단골 가게</a:t>
            </a:r>
          </a:p>
        </p:txBody>
      </p:sp>
      <p:pic>
        <p:nvPicPr>
          <p:cNvPr id="109" name="그래픽 108" descr="별 단색으로 채워진">
            <a:extLst>
              <a:ext uri="{FF2B5EF4-FFF2-40B4-BE49-F238E27FC236}">
                <a16:creationId xmlns:a16="http://schemas.microsoft.com/office/drawing/2014/main" id="{0B212B81-80D2-432A-AD8C-2BDA1E87F0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51691" y="1205806"/>
            <a:ext cx="375606" cy="375606"/>
          </a:xfrm>
          <a:prstGeom prst="rect">
            <a:avLst/>
          </a:prstGeom>
        </p:spPr>
      </p:pic>
      <p:pic>
        <p:nvPicPr>
          <p:cNvPr id="110" name="그래픽 109" descr="별 단색으로 채워진">
            <a:extLst>
              <a:ext uri="{FF2B5EF4-FFF2-40B4-BE49-F238E27FC236}">
                <a16:creationId xmlns:a16="http://schemas.microsoft.com/office/drawing/2014/main" id="{E61594FC-C919-41E0-8FA6-E145A3C021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28461" y="1994965"/>
            <a:ext cx="291711" cy="291711"/>
          </a:xfrm>
          <a:prstGeom prst="rect">
            <a:avLst/>
          </a:prstGeom>
        </p:spPr>
      </p:pic>
      <p:pic>
        <p:nvPicPr>
          <p:cNvPr id="111" name="그래픽 110" descr="별 단색으로 채워진">
            <a:extLst>
              <a:ext uri="{FF2B5EF4-FFF2-40B4-BE49-F238E27FC236}">
                <a16:creationId xmlns:a16="http://schemas.microsoft.com/office/drawing/2014/main" id="{DAC7ED8A-32AD-4D9F-BA91-85B9ED85F3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61406" y="1995290"/>
            <a:ext cx="291711" cy="291711"/>
          </a:xfrm>
          <a:prstGeom prst="rect">
            <a:avLst/>
          </a:prstGeom>
        </p:spPr>
      </p:pic>
      <p:pic>
        <p:nvPicPr>
          <p:cNvPr id="112" name="그래픽 111" descr="별 단색으로 채워진">
            <a:extLst>
              <a:ext uri="{FF2B5EF4-FFF2-40B4-BE49-F238E27FC236}">
                <a16:creationId xmlns:a16="http://schemas.microsoft.com/office/drawing/2014/main" id="{B14238D3-8E7D-464A-A941-A27E611328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92426" y="1986252"/>
            <a:ext cx="291711" cy="291711"/>
          </a:xfrm>
          <a:prstGeom prst="rect">
            <a:avLst/>
          </a:prstGeom>
        </p:spPr>
      </p:pic>
      <p:pic>
        <p:nvPicPr>
          <p:cNvPr id="113" name="그래픽 112" descr="별 단색으로 채워진">
            <a:extLst>
              <a:ext uri="{FF2B5EF4-FFF2-40B4-BE49-F238E27FC236}">
                <a16:creationId xmlns:a16="http://schemas.microsoft.com/office/drawing/2014/main" id="{F5643938-3971-48C3-914A-72BADD484A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27297" y="1994966"/>
            <a:ext cx="291711" cy="291711"/>
          </a:xfrm>
          <a:prstGeom prst="rect">
            <a:avLst/>
          </a:prstGeom>
        </p:spPr>
      </p:pic>
      <p:pic>
        <p:nvPicPr>
          <p:cNvPr id="114" name="그래픽 113" descr="별 단색으로 채워진">
            <a:extLst>
              <a:ext uri="{FF2B5EF4-FFF2-40B4-BE49-F238E27FC236}">
                <a16:creationId xmlns:a16="http://schemas.microsoft.com/office/drawing/2014/main" id="{5D17E855-FE4D-4EC4-A687-44ADCB9AE5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54853" y="1986252"/>
            <a:ext cx="291711" cy="29171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BF50C8F0-D5EA-407A-B249-3277C6406E77}"/>
              </a:ext>
            </a:extLst>
          </p:cNvPr>
          <p:cNvSpPr txBox="1"/>
          <p:nvPr/>
        </p:nvSpPr>
        <p:spPr>
          <a:xfrm>
            <a:off x="9928461" y="2315309"/>
            <a:ext cx="12505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친절해요</a:t>
            </a:r>
            <a:r>
              <a:rPr lang="en-US" altLang="ko-KR" sz="1000" dirty="0"/>
              <a:t>!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신선해요</a:t>
            </a:r>
            <a:r>
              <a:rPr lang="en-US" altLang="ko-KR" sz="1000" dirty="0"/>
              <a:t>!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답장이 빨라요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pic>
        <p:nvPicPr>
          <p:cNvPr id="117" name="그래픽 116" descr="핀 있는 지도 단색으로 채워진">
            <a:extLst>
              <a:ext uri="{FF2B5EF4-FFF2-40B4-BE49-F238E27FC236}">
                <a16:creationId xmlns:a16="http://schemas.microsoft.com/office/drawing/2014/main" id="{C348F26E-C8A9-4889-9CFE-FBE4A87B1F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74224" y="1181589"/>
            <a:ext cx="459044" cy="4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616E45-81DC-4F36-8583-903949CDA1D9}"/>
              </a:ext>
            </a:extLst>
          </p:cNvPr>
          <p:cNvSpPr/>
          <p:nvPr/>
        </p:nvSpPr>
        <p:spPr>
          <a:xfrm>
            <a:off x="601770" y="339374"/>
            <a:ext cx="5242938" cy="6176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FF2E8A-BDDE-4357-B611-1EA9F4D24136}"/>
              </a:ext>
            </a:extLst>
          </p:cNvPr>
          <p:cNvSpPr/>
          <p:nvPr/>
        </p:nvSpPr>
        <p:spPr>
          <a:xfrm>
            <a:off x="601770" y="339374"/>
            <a:ext cx="5242938" cy="573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A8BE331-2454-41B3-A2E0-097204168015}"/>
              </a:ext>
            </a:extLst>
          </p:cNvPr>
          <p:cNvSpPr/>
          <p:nvPr/>
        </p:nvSpPr>
        <p:spPr>
          <a:xfrm rot="5400000">
            <a:off x="5133927" y="400750"/>
            <a:ext cx="412378" cy="45075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E546B4B-1C21-4FAF-B9AE-9EA6B321B96E}"/>
              </a:ext>
            </a:extLst>
          </p:cNvPr>
          <p:cNvSpPr/>
          <p:nvPr/>
        </p:nvSpPr>
        <p:spPr>
          <a:xfrm>
            <a:off x="744682" y="419936"/>
            <a:ext cx="2468802" cy="4123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돋보기 단색으로 채워진">
            <a:extLst>
              <a:ext uri="{FF2B5EF4-FFF2-40B4-BE49-F238E27FC236}">
                <a16:creationId xmlns:a16="http://schemas.microsoft.com/office/drawing/2014/main" id="{F2560A79-16BB-487F-B638-96FC2B562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300" y="463025"/>
            <a:ext cx="341697" cy="326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42E5D6-16DD-45EA-81B2-E3DAE157330B}"/>
              </a:ext>
            </a:extLst>
          </p:cNvPr>
          <p:cNvSpPr txBox="1"/>
          <p:nvPr/>
        </p:nvSpPr>
        <p:spPr>
          <a:xfrm>
            <a:off x="4078066" y="463025"/>
            <a:ext cx="10859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</a:rPr>
              <a:t>우리 마켓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2E9950-055E-4DF5-8AB9-7630F4017D7B}"/>
              </a:ext>
            </a:extLst>
          </p:cNvPr>
          <p:cNvSpPr txBox="1"/>
          <p:nvPr/>
        </p:nvSpPr>
        <p:spPr>
          <a:xfrm>
            <a:off x="1153499" y="463024"/>
            <a:ext cx="2079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가게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과일 검색하기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28498B-27AD-4719-9429-109594FB8631}"/>
              </a:ext>
            </a:extLst>
          </p:cNvPr>
          <p:cNvSpPr/>
          <p:nvPr/>
        </p:nvSpPr>
        <p:spPr>
          <a:xfrm>
            <a:off x="6415629" y="339374"/>
            <a:ext cx="5242938" cy="6176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56BF9A-446D-420F-ABB4-6E1735B4C024}"/>
              </a:ext>
            </a:extLst>
          </p:cNvPr>
          <p:cNvSpPr/>
          <p:nvPr/>
        </p:nvSpPr>
        <p:spPr>
          <a:xfrm>
            <a:off x="6415629" y="339374"/>
            <a:ext cx="5242938" cy="573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9B2DDBC-4BA2-4562-984F-B9283E57D8CF}"/>
              </a:ext>
            </a:extLst>
          </p:cNvPr>
          <p:cNvSpPr/>
          <p:nvPr/>
        </p:nvSpPr>
        <p:spPr>
          <a:xfrm rot="5400000">
            <a:off x="10947786" y="400750"/>
            <a:ext cx="412378" cy="45075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80B7898-FA40-4CBA-A141-3840698FB266}"/>
              </a:ext>
            </a:extLst>
          </p:cNvPr>
          <p:cNvSpPr/>
          <p:nvPr/>
        </p:nvSpPr>
        <p:spPr>
          <a:xfrm>
            <a:off x="6558541" y="419936"/>
            <a:ext cx="2468802" cy="4123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래픽 63" descr="돋보기 단색으로 채워진">
            <a:extLst>
              <a:ext uri="{FF2B5EF4-FFF2-40B4-BE49-F238E27FC236}">
                <a16:creationId xmlns:a16="http://schemas.microsoft.com/office/drawing/2014/main" id="{E9F2FBB5-BDBF-40ED-82C4-4AD5AC6E7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159" y="463025"/>
            <a:ext cx="341697" cy="32619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5A67F7C-C1C5-4A5F-9E40-C01EDC862658}"/>
              </a:ext>
            </a:extLst>
          </p:cNvPr>
          <p:cNvSpPr txBox="1"/>
          <p:nvPr/>
        </p:nvSpPr>
        <p:spPr>
          <a:xfrm>
            <a:off x="9891925" y="463025"/>
            <a:ext cx="10859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</a:rPr>
              <a:t>우리 마켓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CDF8BC-3285-43A6-A694-4191F09A5F7C}"/>
              </a:ext>
            </a:extLst>
          </p:cNvPr>
          <p:cNvSpPr txBox="1"/>
          <p:nvPr/>
        </p:nvSpPr>
        <p:spPr>
          <a:xfrm>
            <a:off x="6967358" y="463024"/>
            <a:ext cx="2079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가게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과일 검색하기</a:t>
            </a:r>
          </a:p>
        </p:txBody>
      </p:sp>
      <p:pic>
        <p:nvPicPr>
          <p:cNvPr id="98" name="그래픽 97" descr="카메라 단색으로 채워진">
            <a:extLst>
              <a:ext uri="{FF2B5EF4-FFF2-40B4-BE49-F238E27FC236}">
                <a16:creationId xmlns:a16="http://schemas.microsoft.com/office/drawing/2014/main" id="{FC9A3716-114C-44E1-8976-D4ECD17C0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6276" y="333504"/>
            <a:ext cx="556246" cy="556246"/>
          </a:xfrm>
          <a:prstGeom prst="rect">
            <a:avLst/>
          </a:prstGeom>
        </p:spPr>
      </p:pic>
      <p:pic>
        <p:nvPicPr>
          <p:cNvPr id="99" name="그래픽 98" descr="카메라 단색으로 채워진">
            <a:extLst>
              <a:ext uri="{FF2B5EF4-FFF2-40B4-BE49-F238E27FC236}">
                <a16:creationId xmlns:a16="http://schemas.microsoft.com/office/drawing/2014/main" id="{F1E50D13-0C0C-4D4B-88D0-375F77525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1410" y="342416"/>
            <a:ext cx="556246" cy="556246"/>
          </a:xfrm>
          <a:prstGeom prst="rect">
            <a:avLst/>
          </a:prstGeom>
        </p:spPr>
      </p:pic>
      <p:graphicFrame>
        <p:nvGraphicFramePr>
          <p:cNvPr id="44" name="표 12">
            <a:extLst>
              <a:ext uri="{FF2B5EF4-FFF2-40B4-BE49-F238E27FC236}">
                <a16:creationId xmlns:a16="http://schemas.microsoft.com/office/drawing/2014/main" id="{1BA6BECE-24BC-44AC-99B8-D52F4C52D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095819"/>
              </p:ext>
            </p:extLst>
          </p:nvPr>
        </p:nvGraphicFramePr>
        <p:xfrm>
          <a:off x="792187" y="1169276"/>
          <a:ext cx="4882192" cy="208705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882192">
                  <a:extLst>
                    <a:ext uri="{9D8B030D-6E8A-4147-A177-3AD203B41FA5}">
                      <a16:colId xmlns:a16="http://schemas.microsoft.com/office/drawing/2014/main" val="3849888985"/>
                    </a:ext>
                  </a:extLst>
                </a:gridCol>
              </a:tblGrid>
              <a:tr h="695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AA</a:t>
                      </a:r>
                      <a:r>
                        <a:rPr lang="ko-KR" altLang="en-US" dirty="0"/>
                        <a:t>청과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18645"/>
                  </a:ext>
                </a:extLst>
              </a:tr>
              <a:tr h="13913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983163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330600-7D49-4402-B255-9A91D685B0CD}"/>
              </a:ext>
            </a:extLst>
          </p:cNvPr>
          <p:cNvSpPr/>
          <p:nvPr/>
        </p:nvSpPr>
        <p:spPr>
          <a:xfrm>
            <a:off x="1024677" y="1996332"/>
            <a:ext cx="1403027" cy="1138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래픽 45" descr="아키텍처 단색으로 채워진">
            <a:extLst>
              <a:ext uri="{FF2B5EF4-FFF2-40B4-BE49-F238E27FC236}">
                <a16:creationId xmlns:a16="http://schemas.microsoft.com/office/drawing/2014/main" id="{D7EAAB25-F44E-4797-9D11-3F60A65CC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2588" y="1984442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92B096-20AF-442A-BEF3-C5F56F76F5CD}"/>
              </a:ext>
            </a:extLst>
          </p:cNvPr>
          <p:cNvSpPr txBox="1"/>
          <p:nvPr/>
        </p:nvSpPr>
        <p:spPr>
          <a:xfrm>
            <a:off x="1102897" y="2777408"/>
            <a:ext cx="119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가게 사진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A579588-A3CA-4AD2-8DA4-E08B92EC1748}"/>
              </a:ext>
            </a:extLst>
          </p:cNvPr>
          <p:cNvSpPr/>
          <p:nvPr/>
        </p:nvSpPr>
        <p:spPr>
          <a:xfrm>
            <a:off x="2564057" y="1980295"/>
            <a:ext cx="2910430" cy="1138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</a:rPr>
              <a:t>AA</a:t>
            </a:r>
            <a:r>
              <a:rPr lang="ko-KR" altLang="en-US" dirty="0">
                <a:solidFill>
                  <a:schemeClr val="tx1"/>
                </a:solidFill>
              </a:rPr>
              <a:t> 청과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번호 </a:t>
            </a:r>
            <a:r>
              <a:rPr lang="en-US" altLang="ko-KR" sz="1200" dirty="0">
                <a:solidFill>
                  <a:schemeClr val="tx1"/>
                </a:solidFill>
              </a:rPr>
              <a:t>: 02-123-4567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주소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서울시 </a:t>
            </a:r>
            <a:r>
              <a:rPr lang="en-US" altLang="ko-KR" sz="1200" dirty="0">
                <a:solidFill>
                  <a:schemeClr val="tx1"/>
                </a:solidFill>
              </a:rPr>
              <a:t>~~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accent1"/>
                </a:solidFill>
              </a:rPr>
              <a:t>가게정보 수정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09692-52CF-45CB-B2ED-9CE81859959E}"/>
              </a:ext>
            </a:extLst>
          </p:cNvPr>
          <p:cNvSpPr txBox="1"/>
          <p:nvPr/>
        </p:nvSpPr>
        <p:spPr>
          <a:xfrm>
            <a:off x="4775970" y="1544243"/>
            <a:ext cx="90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u="sng" dirty="0"/>
              <a:t>단골 가게</a:t>
            </a:r>
          </a:p>
        </p:txBody>
      </p:sp>
      <p:pic>
        <p:nvPicPr>
          <p:cNvPr id="50" name="그래픽 49" descr="별 단색으로 채워진">
            <a:extLst>
              <a:ext uri="{FF2B5EF4-FFF2-40B4-BE49-F238E27FC236}">
                <a16:creationId xmlns:a16="http://schemas.microsoft.com/office/drawing/2014/main" id="{A694F973-15CD-4922-A91D-46975F667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09322" y="1177402"/>
            <a:ext cx="375606" cy="375606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CD40A3A-4A81-4DDF-895C-44FA0B92AADF}"/>
              </a:ext>
            </a:extLst>
          </p:cNvPr>
          <p:cNvSpPr/>
          <p:nvPr/>
        </p:nvSpPr>
        <p:spPr>
          <a:xfrm>
            <a:off x="792187" y="3899889"/>
            <a:ext cx="2405983" cy="24874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46B9D4E-1DED-4D2C-98DE-0D5BDA39FCCE}"/>
              </a:ext>
            </a:extLst>
          </p:cNvPr>
          <p:cNvSpPr/>
          <p:nvPr/>
        </p:nvSpPr>
        <p:spPr>
          <a:xfrm>
            <a:off x="3268396" y="3899888"/>
            <a:ext cx="2405983" cy="24874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 descr="팬, 야채, 여러개, 요리된이(가) 표시된 사진&#10;&#10;자동 생성된 설명">
            <a:extLst>
              <a:ext uri="{FF2B5EF4-FFF2-40B4-BE49-F238E27FC236}">
                <a16:creationId xmlns:a16="http://schemas.microsoft.com/office/drawing/2014/main" id="{5663B39A-6FBF-4299-A5E0-CFCBC4FDC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80" y="4267544"/>
            <a:ext cx="1829948" cy="106713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24E166F-07F7-4836-9391-C36C06154F16}"/>
              </a:ext>
            </a:extLst>
          </p:cNvPr>
          <p:cNvSpPr txBox="1"/>
          <p:nvPr/>
        </p:nvSpPr>
        <p:spPr>
          <a:xfrm>
            <a:off x="1072280" y="5444675"/>
            <a:ext cx="182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∙ 곶감 </a:t>
            </a:r>
            <a:r>
              <a:rPr lang="en-US" altLang="ko-KR" sz="1800" dirty="0"/>
              <a:t>(</a:t>
            </a:r>
            <a:r>
              <a:rPr lang="ko-KR" altLang="en-US" sz="1800" dirty="0"/>
              <a:t>상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∙</a:t>
            </a:r>
            <a:r>
              <a:rPr lang="en-US" altLang="ko-KR" dirty="0"/>
              <a:t> 500</a:t>
            </a:r>
            <a:r>
              <a:rPr lang="ko-KR" altLang="en-US" dirty="0"/>
              <a:t>원 </a:t>
            </a:r>
            <a:r>
              <a:rPr lang="en-US" altLang="ko-KR" dirty="0"/>
              <a:t>(</a:t>
            </a:r>
            <a:r>
              <a:rPr lang="ko-KR" altLang="en-US" dirty="0"/>
              <a:t>개당</a:t>
            </a:r>
            <a:r>
              <a:rPr lang="en-US" altLang="ko-KR" dirty="0"/>
              <a:t>)’</a:t>
            </a:r>
          </a:p>
          <a:p>
            <a:r>
              <a:rPr lang="ko-KR" altLang="en-US" sz="1800" dirty="0"/>
              <a:t>∙</a:t>
            </a:r>
            <a:r>
              <a:rPr lang="en-US" altLang="ko-KR" sz="1800" dirty="0"/>
              <a:t> </a:t>
            </a:r>
            <a:r>
              <a:rPr lang="en-US" altLang="ko-KR" sz="1500" dirty="0"/>
              <a:t>07-22</a:t>
            </a:r>
            <a:r>
              <a:rPr lang="ko-KR" altLang="en-US" sz="1500" dirty="0"/>
              <a:t>일 </a:t>
            </a:r>
            <a:r>
              <a:rPr lang="ko-KR" altLang="en-US" sz="1500" dirty="0" err="1"/>
              <a:t>들어움</a:t>
            </a:r>
            <a:endParaRPr lang="ko-KR" altLang="en-US" sz="15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F09A2A2C-8FCB-4BDB-BD7A-20F0F5D878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13" y="4267544"/>
            <a:ext cx="1881162" cy="106713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70526BD-1E45-41DF-888E-4055F2797042}"/>
              </a:ext>
            </a:extLst>
          </p:cNvPr>
          <p:cNvSpPr txBox="1"/>
          <p:nvPr/>
        </p:nvSpPr>
        <p:spPr>
          <a:xfrm>
            <a:off x="3556413" y="5446271"/>
            <a:ext cx="182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∙ 블루베리 </a:t>
            </a:r>
            <a:r>
              <a:rPr lang="en-US" altLang="ko-KR" sz="1800" dirty="0"/>
              <a:t>(</a:t>
            </a:r>
            <a:r>
              <a:rPr lang="ko-KR" altLang="en-US" dirty="0"/>
              <a:t>중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∙</a:t>
            </a:r>
            <a:r>
              <a:rPr lang="en-US" altLang="ko-KR" dirty="0"/>
              <a:t> </a:t>
            </a:r>
            <a:r>
              <a:rPr lang="en-US" altLang="ko-KR" sz="1700" dirty="0"/>
              <a:t>5000</a:t>
            </a:r>
            <a:r>
              <a:rPr lang="ko-KR" altLang="en-US" sz="1700" dirty="0"/>
              <a:t>원 </a:t>
            </a:r>
            <a:r>
              <a:rPr lang="en-US" altLang="ko-KR" sz="1700" dirty="0"/>
              <a:t>(</a:t>
            </a:r>
            <a:r>
              <a:rPr lang="ko-KR" altLang="en-US" sz="1700" dirty="0" err="1"/>
              <a:t>키로당</a:t>
            </a:r>
            <a:r>
              <a:rPr lang="en-US" altLang="ko-KR" sz="1700" dirty="0"/>
              <a:t>)</a:t>
            </a:r>
          </a:p>
          <a:p>
            <a:r>
              <a:rPr lang="ko-KR" altLang="en-US" sz="1800" dirty="0"/>
              <a:t>∙</a:t>
            </a:r>
            <a:r>
              <a:rPr lang="en-US" altLang="ko-KR" sz="1800" dirty="0"/>
              <a:t> </a:t>
            </a:r>
            <a:r>
              <a:rPr lang="en-US" altLang="ko-KR" sz="1500" dirty="0"/>
              <a:t>07-22</a:t>
            </a:r>
            <a:r>
              <a:rPr lang="ko-KR" altLang="en-US" sz="1500" dirty="0"/>
              <a:t>일 </a:t>
            </a:r>
            <a:r>
              <a:rPr lang="ko-KR" altLang="en-US" sz="1500" dirty="0" err="1"/>
              <a:t>들어움</a:t>
            </a:r>
            <a:endParaRPr lang="ko-KR" altLang="en-US" sz="15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2892840-BDEF-4A93-AC0A-3A87333A92FF}"/>
              </a:ext>
            </a:extLst>
          </p:cNvPr>
          <p:cNvSpPr/>
          <p:nvPr/>
        </p:nvSpPr>
        <p:spPr>
          <a:xfrm>
            <a:off x="2406682" y="3771660"/>
            <a:ext cx="791488" cy="3769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</a:rPr>
              <a:t>수정</a:t>
            </a:r>
          </a:p>
        </p:txBody>
      </p:sp>
      <p:pic>
        <p:nvPicPr>
          <p:cNvPr id="5" name="그래픽 4" descr="단일 톱니바퀴 단색으로 채워진">
            <a:extLst>
              <a:ext uri="{FF2B5EF4-FFF2-40B4-BE49-F238E27FC236}">
                <a16:creationId xmlns:a16="http://schemas.microsoft.com/office/drawing/2014/main" id="{006B6F33-9C4D-41AE-8C22-665ACFA9D2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06682" y="3800293"/>
            <a:ext cx="319674" cy="319674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A60500B2-5FF8-452F-8E6D-9B15630FE210}"/>
              </a:ext>
            </a:extLst>
          </p:cNvPr>
          <p:cNvSpPr/>
          <p:nvPr/>
        </p:nvSpPr>
        <p:spPr>
          <a:xfrm>
            <a:off x="4882891" y="3771660"/>
            <a:ext cx="791488" cy="3769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</a:rPr>
              <a:t>수정</a:t>
            </a:r>
          </a:p>
        </p:txBody>
      </p:sp>
      <p:pic>
        <p:nvPicPr>
          <p:cNvPr id="70" name="그래픽 69" descr="단일 톱니바퀴 단색으로 채워진">
            <a:extLst>
              <a:ext uri="{FF2B5EF4-FFF2-40B4-BE49-F238E27FC236}">
                <a16:creationId xmlns:a16="http://schemas.microsoft.com/office/drawing/2014/main" id="{13206033-6D0B-4FCD-BE4C-D9C185A249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82891" y="3800293"/>
            <a:ext cx="319674" cy="31967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8F2BBF0-1AD8-4C42-9AC0-171F4B33A5A4}"/>
              </a:ext>
            </a:extLst>
          </p:cNvPr>
          <p:cNvCxnSpPr>
            <a:cxnSpLocks/>
          </p:cNvCxnSpPr>
          <p:nvPr/>
        </p:nvCxnSpPr>
        <p:spPr>
          <a:xfrm>
            <a:off x="576701" y="3671319"/>
            <a:ext cx="5242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83FBBD5-AEC7-4094-89E7-F8B3E4A93538}"/>
              </a:ext>
            </a:extLst>
          </p:cNvPr>
          <p:cNvSpPr/>
          <p:nvPr/>
        </p:nvSpPr>
        <p:spPr>
          <a:xfrm>
            <a:off x="2673235" y="3366321"/>
            <a:ext cx="1049870" cy="3769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관리하기</a:t>
            </a:r>
          </a:p>
        </p:txBody>
      </p:sp>
      <p:pic>
        <p:nvPicPr>
          <p:cNvPr id="72" name="그래픽 71" descr="별 단색으로 채워진">
            <a:extLst>
              <a:ext uri="{FF2B5EF4-FFF2-40B4-BE49-F238E27FC236}">
                <a16:creationId xmlns:a16="http://schemas.microsoft.com/office/drawing/2014/main" id="{B8F7904B-4856-49CA-9325-D7E9F635BF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4030" y="2142137"/>
            <a:ext cx="291711" cy="291711"/>
          </a:xfrm>
          <a:prstGeom prst="rect">
            <a:avLst/>
          </a:prstGeom>
        </p:spPr>
      </p:pic>
      <p:pic>
        <p:nvPicPr>
          <p:cNvPr id="73" name="그래픽 72" descr="별 단색으로 채워진">
            <a:extLst>
              <a:ext uri="{FF2B5EF4-FFF2-40B4-BE49-F238E27FC236}">
                <a16:creationId xmlns:a16="http://schemas.microsoft.com/office/drawing/2014/main" id="{8DBBB4E4-F6C9-45EA-8FBD-7C1BA09FB0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6975" y="2142462"/>
            <a:ext cx="291711" cy="291711"/>
          </a:xfrm>
          <a:prstGeom prst="rect">
            <a:avLst/>
          </a:prstGeom>
        </p:spPr>
      </p:pic>
      <p:pic>
        <p:nvPicPr>
          <p:cNvPr id="74" name="그래픽 73" descr="별 단색으로 채워진">
            <a:extLst>
              <a:ext uri="{FF2B5EF4-FFF2-40B4-BE49-F238E27FC236}">
                <a16:creationId xmlns:a16="http://schemas.microsoft.com/office/drawing/2014/main" id="{1A310728-5058-43B2-8BFB-27AF464DF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07995" y="2133424"/>
            <a:ext cx="291711" cy="291711"/>
          </a:xfrm>
          <a:prstGeom prst="rect">
            <a:avLst/>
          </a:prstGeom>
        </p:spPr>
      </p:pic>
      <p:pic>
        <p:nvPicPr>
          <p:cNvPr id="75" name="그래픽 74" descr="별 단색으로 채워진">
            <a:extLst>
              <a:ext uri="{FF2B5EF4-FFF2-40B4-BE49-F238E27FC236}">
                <a16:creationId xmlns:a16="http://schemas.microsoft.com/office/drawing/2014/main" id="{9DE3F72E-B1EF-4A3B-ADF1-708DD004E0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42866" y="2142138"/>
            <a:ext cx="291711" cy="291711"/>
          </a:xfrm>
          <a:prstGeom prst="rect">
            <a:avLst/>
          </a:prstGeom>
        </p:spPr>
      </p:pic>
      <p:pic>
        <p:nvPicPr>
          <p:cNvPr id="76" name="그래픽 75" descr="별 단색으로 채워진">
            <a:extLst>
              <a:ext uri="{FF2B5EF4-FFF2-40B4-BE49-F238E27FC236}">
                <a16:creationId xmlns:a16="http://schemas.microsoft.com/office/drawing/2014/main" id="{39FB56BB-2DD0-44FC-9873-30125F5FA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70422" y="2133424"/>
            <a:ext cx="291711" cy="291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48E7AE-D84F-44E3-90B4-753A1C44103D}"/>
              </a:ext>
            </a:extLst>
          </p:cNvPr>
          <p:cNvSpPr txBox="1"/>
          <p:nvPr/>
        </p:nvSpPr>
        <p:spPr>
          <a:xfrm>
            <a:off x="4144030" y="2462481"/>
            <a:ext cx="12505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친절해요</a:t>
            </a:r>
            <a:r>
              <a:rPr lang="en-US" altLang="ko-KR" sz="1000" dirty="0"/>
              <a:t>!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신선해요</a:t>
            </a:r>
            <a:r>
              <a:rPr lang="en-US" altLang="ko-KR" sz="1000" dirty="0"/>
              <a:t>!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답장이 빨라요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FD2105E-EC4E-4863-BE32-00319A2E1816}"/>
              </a:ext>
            </a:extLst>
          </p:cNvPr>
          <p:cNvSpPr/>
          <p:nvPr/>
        </p:nvSpPr>
        <p:spPr>
          <a:xfrm>
            <a:off x="7916173" y="1714580"/>
            <a:ext cx="2232660" cy="20570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사과, 실내, 과일이(가) 표시된 사진&#10;&#10;자동 생성된 설명">
            <a:extLst>
              <a:ext uri="{FF2B5EF4-FFF2-40B4-BE49-F238E27FC236}">
                <a16:creationId xmlns:a16="http://schemas.microsoft.com/office/drawing/2014/main" id="{EBCD785E-F58D-41E1-9DF9-9AF04995C6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66" y="2048902"/>
            <a:ext cx="1445777" cy="1445777"/>
          </a:xfrm>
          <a:prstGeom prst="rect">
            <a:avLst/>
          </a:prstGeom>
        </p:spPr>
      </p:pic>
      <p:pic>
        <p:nvPicPr>
          <p:cNvPr id="81" name="그래픽 80" descr="카메라 단색으로 채워진">
            <a:extLst>
              <a:ext uri="{FF2B5EF4-FFF2-40B4-BE49-F238E27FC236}">
                <a16:creationId xmlns:a16="http://schemas.microsoft.com/office/drawing/2014/main" id="{E29DEADC-FAF1-4E96-ACA9-19B46DA7E3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92611" y="1732034"/>
            <a:ext cx="731311" cy="73131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5BBBDAE-4F41-49FF-8D3C-D9F9FBF2F90B}"/>
              </a:ext>
            </a:extLst>
          </p:cNvPr>
          <p:cNvSpPr/>
          <p:nvPr/>
        </p:nvSpPr>
        <p:spPr>
          <a:xfrm>
            <a:off x="6641159" y="4061459"/>
            <a:ext cx="4738191" cy="23335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59F4D2-E928-4C0D-92DC-CCE6A2F98D6C}"/>
              </a:ext>
            </a:extLst>
          </p:cNvPr>
          <p:cNvSpPr/>
          <p:nvPr/>
        </p:nvSpPr>
        <p:spPr>
          <a:xfrm>
            <a:off x="6415629" y="912879"/>
            <a:ext cx="5242938" cy="631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상품 등록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D8F7B-7D63-4DC3-B3F2-A74ABB394271}"/>
              </a:ext>
            </a:extLst>
          </p:cNvPr>
          <p:cNvSpPr/>
          <p:nvPr/>
        </p:nvSpPr>
        <p:spPr>
          <a:xfrm>
            <a:off x="7017624" y="4248332"/>
            <a:ext cx="3985260" cy="1927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</a:rPr>
              <a:t>∙ </a:t>
            </a:r>
            <a:r>
              <a:rPr lang="ko-KR" altLang="en-US" dirty="0">
                <a:solidFill>
                  <a:schemeClr val="tx1"/>
                </a:solidFill>
              </a:rPr>
              <a:t>이름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홍로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∙ </a:t>
            </a:r>
            <a:r>
              <a:rPr lang="ko-KR" altLang="en-US" dirty="0">
                <a:solidFill>
                  <a:schemeClr val="tx1"/>
                </a:solidFill>
              </a:rPr>
              <a:t>등급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상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1800" dirty="0">
                <a:solidFill>
                  <a:schemeClr val="tx1"/>
                </a:solidFill>
              </a:rPr>
              <a:t>∙ </a:t>
            </a:r>
            <a:r>
              <a:rPr lang="ko-KR" altLang="en-US" dirty="0">
                <a:solidFill>
                  <a:schemeClr val="tx1"/>
                </a:solidFill>
              </a:rPr>
              <a:t>당도 </a:t>
            </a:r>
            <a:r>
              <a:rPr lang="en-US" altLang="ko-KR" dirty="0">
                <a:solidFill>
                  <a:schemeClr val="tx1"/>
                </a:solidFill>
              </a:rPr>
              <a:t>: (</a:t>
            </a:r>
            <a:r>
              <a:rPr lang="ko-KR" altLang="en-US" dirty="0">
                <a:solidFill>
                  <a:schemeClr val="tx1"/>
                </a:solidFill>
              </a:rPr>
              <a:t>선택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∙ </a:t>
            </a:r>
            <a:r>
              <a:rPr lang="ko-KR" altLang="en-US" dirty="0">
                <a:solidFill>
                  <a:schemeClr val="tx1"/>
                </a:solidFill>
              </a:rPr>
              <a:t>가격 </a:t>
            </a:r>
            <a:r>
              <a:rPr lang="en-US" altLang="ko-KR" dirty="0">
                <a:solidFill>
                  <a:schemeClr val="tx1"/>
                </a:solidFill>
              </a:rPr>
              <a:t>: (</a:t>
            </a:r>
            <a:r>
              <a:rPr lang="ko-KR" altLang="en-US" dirty="0">
                <a:solidFill>
                  <a:schemeClr val="tx1"/>
                </a:solidFill>
              </a:rPr>
              <a:t>필수입력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800">
                <a:solidFill>
                  <a:schemeClr val="tx1"/>
                </a:solidFill>
              </a:rPr>
              <a:t>∙ </a:t>
            </a:r>
            <a:r>
              <a:rPr lang="ko-KR" altLang="en-US">
                <a:solidFill>
                  <a:schemeClr val="tx1"/>
                </a:solidFill>
              </a:rPr>
              <a:t>들어온 </a:t>
            </a:r>
            <a:r>
              <a:rPr lang="ko-KR" altLang="en-US" dirty="0">
                <a:solidFill>
                  <a:schemeClr val="tx1"/>
                </a:solidFill>
              </a:rPr>
              <a:t>날짜 </a:t>
            </a:r>
            <a:r>
              <a:rPr lang="en-US" altLang="ko-KR" dirty="0">
                <a:solidFill>
                  <a:schemeClr val="tx1"/>
                </a:solidFill>
              </a:rPr>
              <a:t>: (</a:t>
            </a:r>
            <a:r>
              <a:rPr lang="ko-KR" altLang="en-US" dirty="0">
                <a:solidFill>
                  <a:schemeClr val="tx1"/>
                </a:solidFill>
              </a:rPr>
              <a:t>필수입력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64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197</Words>
  <Application>Microsoft Office PowerPoint</Application>
  <PresentationFormat>와이드스크린</PresentationFormat>
  <Paragraphs>64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현기</dc:creator>
  <cp:lastModifiedBy>현기</cp:lastModifiedBy>
  <cp:revision>14</cp:revision>
  <dcterms:created xsi:type="dcterms:W3CDTF">2021-07-23T07:10:21Z</dcterms:created>
  <dcterms:modified xsi:type="dcterms:W3CDTF">2021-07-23T09:24:27Z</dcterms:modified>
</cp:coreProperties>
</file>